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handoutMasterIdLst>
    <p:handoutMasterId r:id="rId13"/>
  </p:handoutMasterIdLst>
  <p:sldIdLst>
    <p:sldId id="256" r:id="rId4"/>
    <p:sldId id="290" r:id="rId5"/>
    <p:sldId id="302" r:id="rId6"/>
    <p:sldId id="303" r:id="rId7"/>
    <p:sldId id="304" r:id="rId8"/>
    <p:sldId id="305" r:id="rId9"/>
    <p:sldId id="306" r:id="rId10"/>
    <p:sldId id="307" r:id="rId11"/>
    <p:sldId id="308" r:id="rId1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hu Xuan" initials="TX" lastIdx="5" clrIdx="0">
    <p:extLst>
      <p:ext uri="{19B8F6BF-5375-455C-9EA6-DF929625EA0E}">
        <p15:presenceInfo xmlns:p15="http://schemas.microsoft.com/office/powerpoint/2012/main" userId="b062c88f8d234f5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3366"/>
    <a:srgbClr val="000000"/>
    <a:srgbClr val="565868"/>
    <a:srgbClr val="5F5F5F"/>
    <a:srgbClr val="808080"/>
    <a:srgbClr val="66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50" autoAdjust="0"/>
    <p:restoredTop sz="82969" autoAdjust="0"/>
  </p:normalViewPr>
  <p:slideViewPr>
    <p:cSldViewPr>
      <p:cViewPr>
        <p:scale>
          <a:sx n="100" d="100"/>
          <a:sy n="100" d="100"/>
        </p:scale>
        <p:origin x="1037" y="-41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124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6" d="100"/>
          <a:sy n="56" d="100"/>
        </p:scale>
        <p:origin x="-2826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E29C4-1015-42D6-AE93-12F211F01605}" type="datetimeFigureOut">
              <a:rPr lang="en-US" smtClean="0"/>
              <a:t>22-Aug-19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A014C2-52C3-4509-B8B5-CD163677A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3156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Rectangle 17"/>
          <p:cNvSpPr>
            <a:spLocks noChangeArrowheads="1"/>
          </p:cNvSpPr>
          <p:nvPr/>
        </p:nvSpPr>
        <p:spPr bwMode="gray">
          <a:xfrm>
            <a:off x="8004175" y="0"/>
            <a:ext cx="1139825" cy="6858000"/>
          </a:xfrm>
          <a:prstGeom prst="rect">
            <a:avLst/>
          </a:prstGeom>
          <a:solidFill>
            <a:schemeClr val="bg2">
              <a:alpha val="39999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90" name="Rectangle 18"/>
          <p:cNvSpPr>
            <a:spLocks noChangeArrowheads="1"/>
          </p:cNvSpPr>
          <p:nvPr/>
        </p:nvSpPr>
        <p:spPr bwMode="white">
          <a:xfrm>
            <a:off x="0" y="4638675"/>
            <a:ext cx="9144000" cy="2219325"/>
          </a:xfrm>
          <a:prstGeom prst="rect">
            <a:avLst/>
          </a:prstGeom>
          <a:solidFill>
            <a:schemeClr val="folHlink">
              <a:alpha val="31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91" name="Rectangle 19"/>
          <p:cNvSpPr>
            <a:spLocks noChangeArrowheads="1"/>
          </p:cNvSpPr>
          <p:nvPr/>
        </p:nvSpPr>
        <p:spPr bwMode="gray">
          <a:xfrm>
            <a:off x="0" y="2149475"/>
            <a:ext cx="9144000" cy="2498725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92" name="Freeform 20"/>
          <p:cNvSpPr>
            <a:spLocks/>
          </p:cNvSpPr>
          <p:nvPr/>
        </p:nvSpPr>
        <p:spPr bwMode="gray">
          <a:xfrm>
            <a:off x="-9525" y="2138363"/>
            <a:ext cx="8015288" cy="2271712"/>
          </a:xfrm>
          <a:custGeom>
            <a:avLst/>
            <a:gdLst>
              <a:gd name="T0" fmla="*/ 0 w 5049"/>
              <a:gd name="T1" fmla="*/ 0 h 1471"/>
              <a:gd name="T2" fmla="*/ 5049 w 5049"/>
              <a:gd name="T3" fmla="*/ 2 h 1471"/>
              <a:gd name="T4" fmla="*/ 5048 w 5049"/>
              <a:gd name="T5" fmla="*/ 1458 h 1471"/>
              <a:gd name="T6" fmla="*/ 0 w 5049"/>
              <a:gd name="T7" fmla="*/ 1471 h 1471"/>
              <a:gd name="T8" fmla="*/ 0 w 5049"/>
              <a:gd name="T9" fmla="*/ 0 h 1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49" h="1471">
                <a:moveTo>
                  <a:pt x="0" y="0"/>
                </a:moveTo>
                <a:lnTo>
                  <a:pt x="5049" y="2"/>
                </a:lnTo>
                <a:lnTo>
                  <a:pt x="5048" y="1458"/>
                </a:lnTo>
                <a:lnTo>
                  <a:pt x="0" y="1471"/>
                </a:lnTo>
                <a:lnTo>
                  <a:pt x="0" y="0"/>
                </a:lnTo>
                <a:close/>
              </a:path>
            </a:pathLst>
          </a:custGeom>
          <a:solidFill>
            <a:schemeClr val="folHlink">
              <a:alpha val="73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3366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93" name="AutoShape 21"/>
          <p:cNvSpPr>
            <a:spLocks noChangeArrowheads="1"/>
          </p:cNvSpPr>
          <p:nvPr userDrawn="1"/>
        </p:nvSpPr>
        <p:spPr bwMode="gray">
          <a:xfrm>
            <a:off x="7696200" y="5943600"/>
            <a:ext cx="609600" cy="533400"/>
          </a:xfrm>
          <a:prstGeom prst="hexagon">
            <a:avLst>
              <a:gd name="adj" fmla="val 28571"/>
              <a:gd name="vf" fmla="val 115470"/>
            </a:avLst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94" name="AutoShape 22"/>
          <p:cNvSpPr>
            <a:spLocks noChangeArrowheads="1"/>
          </p:cNvSpPr>
          <p:nvPr userDrawn="1"/>
        </p:nvSpPr>
        <p:spPr bwMode="gray">
          <a:xfrm>
            <a:off x="8229600" y="5638800"/>
            <a:ext cx="609600" cy="533400"/>
          </a:xfrm>
          <a:prstGeom prst="hexagon">
            <a:avLst>
              <a:gd name="adj" fmla="val 28571"/>
              <a:gd name="vf" fmla="val 115470"/>
            </a:avLst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95" name="AutoShape 23"/>
          <p:cNvSpPr>
            <a:spLocks noChangeArrowheads="1"/>
          </p:cNvSpPr>
          <p:nvPr userDrawn="1"/>
        </p:nvSpPr>
        <p:spPr bwMode="gray">
          <a:xfrm>
            <a:off x="8220075" y="6229350"/>
            <a:ext cx="609600" cy="533400"/>
          </a:xfrm>
          <a:prstGeom prst="hexagon">
            <a:avLst>
              <a:gd name="adj" fmla="val 28571"/>
              <a:gd name="vf" fmla="val 115470"/>
            </a:avLst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 bwMode="gray">
          <a:xfrm>
            <a:off x="1143000" y="990600"/>
            <a:ext cx="6705600" cy="1012825"/>
          </a:xfrm>
        </p:spPr>
        <p:txBody>
          <a:bodyPr/>
          <a:lstStyle>
            <a:lvl1pPr algn="ctr">
              <a:defRPr sz="36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 bwMode="white">
          <a:xfrm>
            <a:off x="3505200" y="2971800"/>
            <a:ext cx="4343400" cy="685800"/>
          </a:xfrm>
        </p:spPr>
        <p:txBody>
          <a:bodyPr/>
          <a:lstStyle>
            <a:lvl1pPr marL="0" indent="0" algn="r">
              <a:buFont typeface="Wingdings" panose="05000000000000000000" pitchFamily="2" charset="2"/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8210550" y="6467475"/>
            <a:ext cx="533400" cy="244475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</a:defRPr>
            </a:lvl1pPr>
          </a:lstStyle>
          <a:p>
            <a:fld id="{30138018-72DA-447F-AEA7-14F1475217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www.themegallery.com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86750" y="6386513"/>
            <a:ext cx="457200" cy="228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6432AF0B-4EAA-4643-A353-93DA516D48C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363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381000"/>
            <a:ext cx="2057400" cy="5943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81000"/>
            <a:ext cx="6019800" cy="594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www.themegallery.com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86750" y="6386513"/>
            <a:ext cx="457200" cy="228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C424750-25E5-43A4-8C1B-61B37604DD2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9030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81000"/>
            <a:ext cx="6705600" cy="563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076325"/>
            <a:ext cx="8229600" cy="52482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519863"/>
            <a:ext cx="2133600" cy="244475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81600" y="6477000"/>
            <a:ext cx="2895600" cy="233363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www.themegallery.com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86750" y="6386513"/>
            <a:ext cx="457200" cy="228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BD404EB-CA94-4269-8F52-0714827694B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7138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81000"/>
            <a:ext cx="6705600" cy="563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457200" y="1076325"/>
            <a:ext cx="8229600" cy="5248275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519863"/>
            <a:ext cx="2133600" cy="244475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81600" y="6477000"/>
            <a:ext cx="2895600" cy="233363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www.themegallery.com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86750" y="6386513"/>
            <a:ext cx="457200" cy="228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C49B2DEA-2EB0-4FC8-A225-8AAF73C6EEE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399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32281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www.themegallery.com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86750" y="6386513"/>
            <a:ext cx="457200" cy="228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F466CE41-D70F-4A19-B7C4-2A429A54B95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51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76325"/>
            <a:ext cx="4038600" cy="524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76325"/>
            <a:ext cx="4038600" cy="524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www.themegallery.com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86750" y="6386513"/>
            <a:ext cx="457200" cy="228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04B3F5FB-7AFB-4AB0-A7B5-3169647B8B0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270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www.themegallery.com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286750" y="6386513"/>
            <a:ext cx="457200" cy="228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024305B-A9CA-4464-9309-5B207D83289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551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www.themegallery.com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286750" y="6386513"/>
            <a:ext cx="457200" cy="228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7DEECDCC-0032-4BEC-AB97-586B9305300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214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www.themegallery.com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86750" y="6386513"/>
            <a:ext cx="457200" cy="228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1566185-0D99-4797-B936-C62B094A82C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586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www.themegallery.com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86750" y="6386513"/>
            <a:ext cx="457200" cy="228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317C04B-0E08-4A55-976F-ABB76618E42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729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www.themegallery.com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86750" y="6386513"/>
            <a:ext cx="457200" cy="228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D12D495-ED71-422E-92FB-36B29D3752E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508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Freeform 15"/>
          <p:cNvSpPr>
            <a:spLocks/>
          </p:cNvSpPr>
          <p:nvPr/>
        </p:nvSpPr>
        <p:spPr bwMode="gray">
          <a:xfrm>
            <a:off x="-9525" y="344488"/>
            <a:ext cx="8194675" cy="633412"/>
          </a:xfrm>
          <a:custGeom>
            <a:avLst/>
            <a:gdLst>
              <a:gd name="T0" fmla="*/ 0 w 5049"/>
              <a:gd name="T1" fmla="*/ 0 h 1471"/>
              <a:gd name="T2" fmla="*/ 5049 w 5049"/>
              <a:gd name="T3" fmla="*/ 2 h 1471"/>
              <a:gd name="T4" fmla="*/ 5048 w 5049"/>
              <a:gd name="T5" fmla="*/ 1458 h 1471"/>
              <a:gd name="T6" fmla="*/ 0 w 5049"/>
              <a:gd name="T7" fmla="*/ 1471 h 1471"/>
              <a:gd name="T8" fmla="*/ 0 w 5049"/>
              <a:gd name="T9" fmla="*/ 0 h 1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49" h="1471">
                <a:moveTo>
                  <a:pt x="0" y="0"/>
                </a:moveTo>
                <a:lnTo>
                  <a:pt x="5049" y="2"/>
                </a:lnTo>
                <a:lnTo>
                  <a:pt x="5048" y="1458"/>
                </a:lnTo>
                <a:lnTo>
                  <a:pt x="0" y="147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3366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1040" name="Group 16"/>
          <p:cNvGrpSpPr>
            <a:grpSpLocks/>
          </p:cNvGrpSpPr>
          <p:nvPr/>
        </p:nvGrpSpPr>
        <p:grpSpPr bwMode="auto">
          <a:xfrm>
            <a:off x="8153400" y="0"/>
            <a:ext cx="990600" cy="6858000"/>
            <a:chOff x="5040" y="0"/>
            <a:chExt cx="720" cy="4320"/>
          </a:xfrm>
        </p:grpSpPr>
        <p:sp>
          <p:nvSpPr>
            <p:cNvPr id="1041" name="Rectangle 17"/>
            <p:cNvSpPr>
              <a:spLocks noChangeArrowheads="1"/>
            </p:cNvSpPr>
            <p:nvPr/>
          </p:nvSpPr>
          <p:spPr bwMode="gray">
            <a:xfrm>
              <a:off x="5042" y="0"/>
              <a:ext cx="718" cy="4320"/>
            </a:xfrm>
            <a:prstGeom prst="rect">
              <a:avLst/>
            </a:prstGeom>
            <a:solidFill>
              <a:schemeClr val="folHlink">
                <a:alpha val="39999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2" name="Rectangle 18"/>
            <p:cNvSpPr>
              <a:spLocks noChangeArrowheads="1"/>
            </p:cNvSpPr>
            <p:nvPr/>
          </p:nvSpPr>
          <p:spPr bwMode="gray">
            <a:xfrm>
              <a:off x="5040" y="219"/>
              <a:ext cx="720" cy="39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76325"/>
            <a:ext cx="8229600" cy="5248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519863"/>
            <a:ext cx="213360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181600" y="6477000"/>
            <a:ext cx="2895600" cy="233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latin typeface="+mn-lt"/>
              </a:defRPr>
            </a:lvl1pPr>
          </a:lstStyle>
          <a:p>
            <a:r>
              <a:rPr lang="en-US"/>
              <a:t>www.themegallery.com</a:t>
            </a:r>
          </a:p>
        </p:txBody>
      </p:sp>
      <p:grpSp>
        <p:nvGrpSpPr>
          <p:cNvPr id="1046" name="Group 22"/>
          <p:cNvGrpSpPr>
            <a:grpSpLocks/>
          </p:cNvGrpSpPr>
          <p:nvPr/>
        </p:nvGrpSpPr>
        <p:grpSpPr bwMode="auto">
          <a:xfrm>
            <a:off x="152400" y="228600"/>
            <a:ext cx="838200" cy="838200"/>
            <a:chOff x="18" y="144"/>
            <a:chExt cx="510" cy="480"/>
          </a:xfrm>
        </p:grpSpPr>
        <p:sp>
          <p:nvSpPr>
            <p:cNvPr id="1047" name="AutoShape 23"/>
            <p:cNvSpPr>
              <a:spLocks noChangeArrowheads="1"/>
            </p:cNvSpPr>
            <p:nvPr userDrawn="1"/>
          </p:nvSpPr>
          <p:spPr bwMode="gray">
            <a:xfrm>
              <a:off x="18" y="258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chemeClr val="hlink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8" name="AutoShape 24"/>
            <p:cNvSpPr>
              <a:spLocks noChangeArrowheads="1"/>
            </p:cNvSpPr>
            <p:nvPr userDrawn="1"/>
          </p:nvSpPr>
          <p:spPr bwMode="gray">
            <a:xfrm>
              <a:off x="240" y="144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9" name="AutoShape 25"/>
            <p:cNvSpPr>
              <a:spLocks noChangeArrowheads="1"/>
            </p:cNvSpPr>
            <p:nvPr userDrawn="1"/>
          </p:nvSpPr>
          <p:spPr bwMode="gray">
            <a:xfrm>
              <a:off x="240" y="384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chemeClr val="accent1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white">
          <a:xfrm>
            <a:off x="1143000" y="381000"/>
            <a:ext cx="6705600" cy="563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anose="020B060403050404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anose="020B060403050404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anose="020B060403050404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anose="020B060403050404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anose="020B060403050404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anose="020B060403050404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anose="020B060403050404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anose="020B060403050404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v"/>
        <a:defRPr sz="28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143000" y="1295400"/>
            <a:ext cx="6705600" cy="784225"/>
          </a:xfrm>
        </p:spPr>
        <p:txBody>
          <a:bodyPr/>
          <a:lstStyle/>
          <a:p>
            <a:r>
              <a:rPr lang="en-US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LẬP TRÌNH CƠ BẢN PHP</a:t>
            </a:r>
            <a:endParaRPr lang="en-US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667000" y="2209800"/>
            <a:ext cx="4343400" cy="685800"/>
          </a:xfrm>
        </p:spPr>
        <p:txBody>
          <a:bodyPr/>
          <a:lstStyle/>
          <a:p>
            <a:r>
              <a:rPr lang="en-US" sz="1800"/>
              <a:t>TCXD HÀ NỘI</a:t>
            </a:r>
            <a:endParaRPr lang="en-US" sz="1800" dirty="0"/>
          </a:p>
        </p:txBody>
      </p:sp>
    </p:spTree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81000"/>
            <a:ext cx="7543800" cy="563563"/>
          </a:xfrm>
        </p:spPr>
        <p:txBody>
          <a:bodyPr/>
          <a:lstStyle/>
          <a:p>
            <a:r>
              <a:rPr lang="vi-VN" sz="24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ĐƠN GIẢN</a:t>
            </a:r>
            <a:endParaRPr lang="en-US" sz="2400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1BE441A-64FE-4642-BD22-F4969E43C470}"/>
              </a:ext>
            </a:extLst>
          </p:cNvPr>
          <p:cNvSpPr txBox="1"/>
          <p:nvPr/>
        </p:nvSpPr>
        <p:spPr>
          <a:xfrm>
            <a:off x="381000" y="1371600"/>
            <a:ext cx="7543800" cy="193899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sz="1200" b="1" dirty="0"/>
          </a:p>
          <a:p>
            <a:r>
              <a:rPr lang="en-US" sz="1200" b="1" dirty="0">
                <a:solidFill>
                  <a:srgbClr val="FF0000"/>
                </a:solidFill>
              </a:rPr>
              <a:t>&lt;?php</a:t>
            </a:r>
          </a:p>
          <a:p>
            <a:endParaRPr lang="en-US" sz="1200" b="1" dirty="0"/>
          </a:p>
          <a:p>
            <a:r>
              <a:rPr lang="en-US" sz="1200" b="1" dirty="0"/>
              <a:t>     if ($</a:t>
            </a:r>
            <a:r>
              <a:rPr lang="en-US" sz="1200" b="1" dirty="0" err="1"/>
              <a:t>điều_kiện_logic</a:t>
            </a:r>
            <a:r>
              <a:rPr lang="en-US" sz="1200" b="1" dirty="0"/>
              <a:t>) </a:t>
            </a:r>
          </a:p>
          <a:p>
            <a:r>
              <a:rPr lang="en-US" sz="1200" b="1" dirty="0"/>
              <a:t>     {</a:t>
            </a:r>
          </a:p>
          <a:p>
            <a:r>
              <a:rPr lang="en-US" sz="1200" b="1" dirty="0"/>
              <a:t>           </a:t>
            </a:r>
            <a:r>
              <a:rPr lang="en-US" sz="1200" dirty="0"/>
              <a:t>// </a:t>
            </a:r>
            <a:r>
              <a:rPr lang="en-US" sz="1200" dirty="0" err="1"/>
              <a:t>Các</a:t>
            </a:r>
            <a:r>
              <a:rPr lang="en-US" sz="1200" dirty="0"/>
              <a:t> </a:t>
            </a:r>
            <a:r>
              <a:rPr lang="en-US" sz="1200" dirty="0" err="1"/>
              <a:t>lệnh</a:t>
            </a:r>
            <a:r>
              <a:rPr lang="en-US" sz="1200" dirty="0"/>
              <a:t> </a:t>
            </a:r>
            <a:r>
              <a:rPr lang="en-US" sz="1200" dirty="0" err="1"/>
              <a:t>khi</a:t>
            </a:r>
            <a:r>
              <a:rPr lang="en-US" sz="1200" dirty="0"/>
              <a:t> </a:t>
            </a:r>
            <a:r>
              <a:rPr lang="en-US" sz="1200" dirty="0" err="1"/>
              <a:t>điều</a:t>
            </a:r>
            <a:r>
              <a:rPr lang="en-US" sz="1200" dirty="0"/>
              <a:t> </a:t>
            </a:r>
            <a:r>
              <a:rPr lang="en-US" sz="1200" dirty="0" err="1"/>
              <a:t>kiện</a:t>
            </a:r>
            <a:r>
              <a:rPr lang="en-US" sz="1200" dirty="0"/>
              <a:t> logic </a:t>
            </a:r>
            <a:r>
              <a:rPr lang="en-US" sz="1200" dirty="0" err="1"/>
              <a:t>đúng</a:t>
            </a:r>
            <a:r>
              <a:rPr lang="en-US" sz="1200" b="1" dirty="0"/>
              <a:t>  	</a:t>
            </a:r>
          </a:p>
          <a:p>
            <a:r>
              <a:rPr lang="en-US" sz="1200" b="1" dirty="0"/>
              <a:t>     }</a:t>
            </a:r>
          </a:p>
          <a:p>
            <a:endParaRPr lang="en-US" sz="1200" b="1" dirty="0"/>
          </a:p>
          <a:p>
            <a:r>
              <a:rPr lang="en-US" sz="1200" b="1" dirty="0">
                <a:solidFill>
                  <a:srgbClr val="FF0000"/>
                </a:solidFill>
              </a:rPr>
              <a:t>?&gt;</a:t>
            </a:r>
            <a:endParaRPr lang="vi-VN" sz="1200" b="1" dirty="0">
              <a:solidFill>
                <a:srgbClr val="FF0000"/>
              </a:solidFill>
            </a:endParaRPr>
          </a:p>
          <a:p>
            <a:r>
              <a:rPr lang="vi-VN" sz="1200" dirty="0"/>
              <a:t>	</a:t>
            </a:r>
            <a:r>
              <a:rPr lang="en-US" sz="1200" dirty="0"/>
              <a:t> </a:t>
            </a:r>
            <a:endParaRPr lang="vi-VN" sz="1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056ECB8B-8ECB-3345-95D4-E8E9D5BFC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0834"/>
          <a:stretch/>
        </p:blipFill>
        <p:spPr>
          <a:xfrm>
            <a:off x="4572000" y="1014248"/>
            <a:ext cx="3581400" cy="584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235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81000"/>
            <a:ext cx="7543800" cy="563563"/>
          </a:xfrm>
        </p:spPr>
        <p:txBody>
          <a:bodyPr/>
          <a:lstStyle/>
          <a:p>
            <a:r>
              <a:rPr lang="vi-VN" sz="24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ĐẦY ĐỦ</a:t>
            </a:r>
            <a:endParaRPr lang="en-US" sz="2400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1BE441A-64FE-4642-BD22-F4969E43C470}"/>
              </a:ext>
            </a:extLst>
          </p:cNvPr>
          <p:cNvSpPr txBox="1"/>
          <p:nvPr/>
        </p:nvSpPr>
        <p:spPr>
          <a:xfrm>
            <a:off x="381000" y="1371600"/>
            <a:ext cx="7543800" cy="286232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sz="1200" b="1" dirty="0"/>
          </a:p>
          <a:p>
            <a:r>
              <a:rPr lang="en-US" sz="1200" b="1" dirty="0">
                <a:solidFill>
                  <a:srgbClr val="FF0000"/>
                </a:solidFill>
              </a:rPr>
              <a:t>&lt;?php</a:t>
            </a:r>
          </a:p>
          <a:p>
            <a:endParaRPr lang="en-US" sz="1200" b="1" dirty="0"/>
          </a:p>
          <a:p>
            <a:r>
              <a:rPr lang="en-US" sz="1200" b="1" dirty="0"/>
              <a:t>     if ($</a:t>
            </a:r>
            <a:r>
              <a:rPr lang="en-US" sz="1200" b="1" dirty="0" err="1"/>
              <a:t>điều_kiện_logic</a:t>
            </a:r>
            <a:r>
              <a:rPr lang="en-US" sz="1200" b="1" dirty="0"/>
              <a:t>) </a:t>
            </a:r>
          </a:p>
          <a:p>
            <a:r>
              <a:rPr lang="en-US" sz="1200" b="1" dirty="0"/>
              <a:t>     {</a:t>
            </a:r>
          </a:p>
          <a:p>
            <a:r>
              <a:rPr lang="en-US" sz="1200" b="1" dirty="0"/>
              <a:t>           </a:t>
            </a:r>
            <a:r>
              <a:rPr lang="en-US" sz="1200" dirty="0"/>
              <a:t>// </a:t>
            </a:r>
            <a:r>
              <a:rPr lang="en-US" sz="1200" dirty="0" err="1"/>
              <a:t>Các</a:t>
            </a:r>
            <a:r>
              <a:rPr lang="en-US" sz="1200" dirty="0"/>
              <a:t> </a:t>
            </a:r>
            <a:r>
              <a:rPr lang="en-US" sz="1200" dirty="0" err="1"/>
              <a:t>lệnh</a:t>
            </a:r>
            <a:r>
              <a:rPr lang="en-US" sz="1200" dirty="0"/>
              <a:t> </a:t>
            </a:r>
            <a:r>
              <a:rPr lang="en-US" sz="1200" dirty="0" err="1"/>
              <a:t>khi</a:t>
            </a:r>
            <a:r>
              <a:rPr lang="en-US" sz="1200" dirty="0"/>
              <a:t> </a:t>
            </a:r>
            <a:r>
              <a:rPr lang="en-US" sz="1200" dirty="0" err="1"/>
              <a:t>điều</a:t>
            </a:r>
            <a:r>
              <a:rPr lang="en-US" sz="1200" dirty="0"/>
              <a:t> </a:t>
            </a:r>
            <a:r>
              <a:rPr lang="en-US" sz="1200" dirty="0" err="1"/>
              <a:t>kiện</a:t>
            </a:r>
            <a:r>
              <a:rPr lang="en-US" sz="1200" dirty="0"/>
              <a:t> logic </a:t>
            </a:r>
            <a:r>
              <a:rPr lang="en-US" sz="1200" dirty="0" err="1"/>
              <a:t>đúng</a:t>
            </a:r>
            <a:r>
              <a:rPr lang="en-US" sz="1200" b="1" dirty="0"/>
              <a:t>  	</a:t>
            </a:r>
          </a:p>
          <a:p>
            <a:r>
              <a:rPr lang="en-US" sz="1200" b="1" dirty="0"/>
              <a:t>     }</a:t>
            </a:r>
          </a:p>
          <a:p>
            <a:r>
              <a:rPr lang="en-US" sz="1200" b="1" dirty="0"/>
              <a:t>     else</a:t>
            </a:r>
          </a:p>
          <a:p>
            <a:r>
              <a:rPr lang="en-US" sz="1200" b="1" dirty="0"/>
              <a:t>     {</a:t>
            </a:r>
          </a:p>
          <a:p>
            <a:r>
              <a:rPr lang="en-US" sz="1200" b="1" dirty="0"/>
              <a:t>          </a:t>
            </a:r>
            <a:r>
              <a:rPr lang="en-US" sz="1200" dirty="0"/>
              <a:t>// </a:t>
            </a:r>
            <a:r>
              <a:rPr lang="en-US" sz="1200" dirty="0" err="1"/>
              <a:t>các</a:t>
            </a:r>
            <a:r>
              <a:rPr lang="en-US" sz="1200" dirty="0"/>
              <a:t> </a:t>
            </a:r>
            <a:r>
              <a:rPr lang="en-US" sz="1200" dirty="0" err="1"/>
              <a:t>lệnh</a:t>
            </a:r>
            <a:r>
              <a:rPr lang="en-US" sz="1200" dirty="0"/>
              <a:t> </a:t>
            </a:r>
            <a:r>
              <a:rPr lang="en-US" sz="1200" dirty="0" err="1"/>
              <a:t>khi</a:t>
            </a:r>
            <a:r>
              <a:rPr lang="en-US" sz="1200" dirty="0"/>
              <a:t> </a:t>
            </a:r>
            <a:r>
              <a:rPr lang="en-US" sz="1200" dirty="0" err="1"/>
              <a:t>điều</a:t>
            </a:r>
            <a:r>
              <a:rPr lang="en-US" sz="1200" dirty="0"/>
              <a:t> </a:t>
            </a:r>
            <a:r>
              <a:rPr lang="en-US" sz="1200" dirty="0" err="1"/>
              <a:t>kiện</a:t>
            </a:r>
            <a:r>
              <a:rPr lang="en-US" sz="1200" dirty="0"/>
              <a:t> </a:t>
            </a:r>
            <a:r>
              <a:rPr lang="en-US" sz="1200" dirty="0" err="1"/>
              <a:t>sai</a:t>
            </a:r>
            <a:r>
              <a:rPr lang="en-US" sz="1200" b="1" dirty="0"/>
              <a:t> </a:t>
            </a:r>
          </a:p>
          <a:p>
            <a:r>
              <a:rPr lang="en-US" sz="1200" b="1" dirty="0"/>
              <a:t>      }</a:t>
            </a:r>
          </a:p>
          <a:p>
            <a:r>
              <a:rPr lang="en-US" sz="1200" b="1" dirty="0"/>
              <a:t>	</a:t>
            </a:r>
          </a:p>
          <a:p>
            <a:endParaRPr lang="en-US" sz="1200" b="1" dirty="0"/>
          </a:p>
          <a:p>
            <a:r>
              <a:rPr lang="en-US" sz="1200" b="1" dirty="0">
                <a:solidFill>
                  <a:srgbClr val="FF0000"/>
                </a:solidFill>
              </a:rPr>
              <a:t>?&gt;</a:t>
            </a:r>
            <a:endParaRPr lang="vi-VN" sz="1200" b="1" dirty="0">
              <a:solidFill>
                <a:srgbClr val="FF0000"/>
              </a:solidFill>
            </a:endParaRPr>
          </a:p>
          <a:p>
            <a:r>
              <a:rPr lang="vi-VN" sz="1200" dirty="0"/>
              <a:t>	</a:t>
            </a:r>
            <a:r>
              <a:rPr lang="en-US" sz="1200" dirty="0"/>
              <a:t> </a:t>
            </a:r>
            <a:endParaRPr lang="vi-VN" sz="1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056ECB8B-8ECB-3345-95D4-E8E9D5BFC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046" r="454"/>
          <a:stretch/>
        </p:blipFill>
        <p:spPr>
          <a:xfrm>
            <a:off x="4343400" y="951094"/>
            <a:ext cx="4800600" cy="584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232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81000"/>
            <a:ext cx="7543800" cy="563563"/>
          </a:xfrm>
        </p:spPr>
        <p:txBody>
          <a:bodyPr/>
          <a:lstStyle/>
          <a:p>
            <a:r>
              <a:rPr lang="vi-VN" sz="24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SWITCH CASE</a:t>
            </a:r>
            <a:endParaRPr lang="en-US" sz="2400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1BE441A-64FE-4642-BD22-F4969E43C470}"/>
              </a:ext>
            </a:extLst>
          </p:cNvPr>
          <p:cNvSpPr txBox="1"/>
          <p:nvPr/>
        </p:nvSpPr>
        <p:spPr>
          <a:xfrm>
            <a:off x="381000" y="1371600"/>
            <a:ext cx="7543800" cy="412420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sz="1200" b="1" dirty="0"/>
          </a:p>
          <a:p>
            <a:r>
              <a:rPr lang="en-US" sz="1400" b="1" dirty="0">
                <a:solidFill>
                  <a:srgbClr val="FF0000"/>
                </a:solidFill>
              </a:rPr>
              <a:t>&lt;?php</a:t>
            </a:r>
          </a:p>
          <a:p>
            <a:endParaRPr lang="en-US" sz="1400" b="1" dirty="0"/>
          </a:p>
          <a:p>
            <a:r>
              <a:rPr lang="en-US" sz="1400" b="1" dirty="0"/>
              <a:t>     </a:t>
            </a:r>
            <a:r>
              <a:rPr lang="vi-VN" sz="1400" b="1" dirty="0"/>
              <a:t>switch</a:t>
            </a:r>
            <a:r>
              <a:rPr lang="vi-VN" sz="1400" dirty="0"/>
              <a:t> (</a:t>
            </a:r>
            <a:r>
              <a:rPr lang="vi-VN" sz="1400" dirty="0">
                <a:solidFill>
                  <a:srgbClr val="FF0000"/>
                </a:solidFill>
              </a:rPr>
              <a:t>biểu_thức</a:t>
            </a:r>
            <a:r>
              <a:rPr lang="vi-VN" sz="1400" dirty="0"/>
              <a:t>)</a:t>
            </a:r>
          </a:p>
          <a:p>
            <a:r>
              <a:rPr lang="vi-VN" sz="1400" dirty="0"/>
              <a:t>    { </a:t>
            </a:r>
          </a:p>
          <a:p>
            <a:r>
              <a:rPr lang="vi-VN" sz="1400" dirty="0"/>
              <a:t>         </a:t>
            </a:r>
            <a:r>
              <a:rPr lang="vi-VN" sz="1400" b="1" dirty="0"/>
              <a:t>case</a:t>
            </a:r>
            <a:r>
              <a:rPr lang="vi-VN" sz="1400" dirty="0"/>
              <a:t> </a:t>
            </a:r>
            <a:r>
              <a:rPr lang="vi-VN" sz="1400" dirty="0">
                <a:solidFill>
                  <a:srgbClr val="FF0000"/>
                </a:solidFill>
              </a:rPr>
              <a:t>giá_trị_1</a:t>
            </a:r>
            <a:r>
              <a:rPr lang="vi-VN" sz="1400" dirty="0"/>
              <a:t>: </a:t>
            </a:r>
          </a:p>
          <a:p>
            <a:r>
              <a:rPr lang="vi-VN" sz="1400" dirty="0"/>
              <a:t>             // .. Code thực hiện nếu biểu_thức = giá_trị_1; </a:t>
            </a:r>
          </a:p>
          <a:p>
            <a:r>
              <a:rPr lang="vi-VN" sz="1400" dirty="0"/>
              <a:t>             </a:t>
            </a:r>
            <a:r>
              <a:rPr lang="vi-VN" sz="1400" b="1" dirty="0"/>
              <a:t>break</a:t>
            </a:r>
            <a:r>
              <a:rPr lang="vi-VN" sz="1400" dirty="0"/>
              <a:t>; </a:t>
            </a:r>
          </a:p>
          <a:p>
            <a:r>
              <a:rPr lang="vi-VN" sz="1400" dirty="0"/>
              <a:t>    </a:t>
            </a:r>
          </a:p>
          <a:p>
            <a:r>
              <a:rPr lang="vi-VN" sz="1400" dirty="0"/>
              <a:t>         </a:t>
            </a:r>
            <a:r>
              <a:rPr lang="vi-VN" sz="1400" b="1" dirty="0"/>
              <a:t>case</a:t>
            </a:r>
            <a:r>
              <a:rPr lang="vi-VN" sz="1400" dirty="0"/>
              <a:t> </a:t>
            </a:r>
            <a:r>
              <a:rPr lang="vi-VN" sz="1400" dirty="0">
                <a:solidFill>
                  <a:srgbClr val="FF0000"/>
                </a:solidFill>
              </a:rPr>
              <a:t>giá_trị_n</a:t>
            </a:r>
            <a:r>
              <a:rPr lang="vi-VN" sz="1400" dirty="0"/>
              <a:t>: </a:t>
            </a:r>
          </a:p>
          <a:p>
            <a:r>
              <a:rPr lang="vi-VN" sz="1400" dirty="0"/>
              <a:t>            //  … Code thực hiện nếu biểu_thức = giá_trị_n; </a:t>
            </a:r>
          </a:p>
          <a:p>
            <a:r>
              <a:rPr lang="vi-VN" sz="1400" dirty="0"/>
              <a:t>            </a:t>
            </a:r>
            <a:r>
              <a:rPr lang="vi-VN" sz="1400" b="1" dirty="0"/>
              <a:t>break</a:t>
            </a:r>
            <a:r>
              <a:rPr lang="vi-VN" sz="1400" dirty="0"/>
              <a:t>; </a:t>
            </a:r>
          </a:p>
          <a:p>
            <a:r>
              <a:rPr lang="vi-VN" sz="1400" dirty="0"/>
              <a:t>   </a:t>
            </a:r>
          </a:p>
          <a:p>
            <a:r>
              <a:rPr lang="vi-VN" sz="1400" dirty="0"/>
              <a:t>         </a:t>
            </a:r>
            <a:r>
              <a:rPr lang="vi-VN" sz="1400" b="1" dirty="0"/>
              <a:t>default</a:t>
            </a:r>
            <a:r>
              <a:rPr lang="vi-VN" sz="1400" dirty="0"/>
              <a:t>: </a:t>
            </a:r>
          </a:p>
          <a:p>
            <a:r>
              <a:rPr lang="vi-VN" sz="1400" dirty="0"/>
              <a:t>            Code thực hiện nếu tất cả các trường hợp phía trên không xảy ra. </a:t>
            </a:r>
          </a:p>
          <a:p>
            <a:r>
              <a:rPr lang="vi-VN" sz="1400" dirty="0"/>
              <a:t>     } </a:t>
            </a:r>
            <a:r>
              <a:rPr lang="en-US" sz="1400" b="1" dirty="0"/>
              <a:t>	</a:t>
            </a:r>
          </a:p>
          <a:p>
            <a:endParaRPr lang="en-US" sz="1400" b="1" dirty="0"/>
          </a:p>
          <a:p>
            <a:r>
              <a:rPr lang="en-US" sz="1400" b="1" dirty="0">
                <a:solidFill>
                  <a:srgbClr val="FF0000"/>
                </a:solidFill>
              </a:rPr>
              <a:t>?&gt;</a:t>
            </a:r>
            <a:endParaRPr lang="vi-VN" sz="1400" b="1" dirty="0">
              <a:solidFill>
                <a:srgbClr val="FF0000"/>
              </a:solidFill>
            </a:endParaRPr>
          </a:p>
          <a:p>
            <a:r>
              <a:rPr lang="vi-VN" sz="1200" dirty="0"/>
              <a:t>	</a:t>
            </a:r>
            <a:r>
              <a:rPr lang="en-US" sz="1200" dirty="0"/>
              <a:t> </a:t>
            </a:r>
            <a:endParaRPr lang="vi-VN" sz="1200" dirty="0"/>
          </a:p>
        </p:txBody>
      </p:sp>
    </p:spTree>
    <p:extLst>
      <p:ext uri="{BB962C8B-B14F-4D97-AF65-F5344CB8AC3E}">
        <p14:creationId xmlns:p14="http://schemas.microsoft.com/office/powerpoint/2010/main" val="3676370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81000"/>
            <a:ext cx="7543800" cy="563563"/>
          </a:xfrm>
        </p:spPr>
        <p:txBody>
          <a:bodyPr/>
          <a:lstStyle/>
          <a:p>
            <a:r>
              <a:rPr lang="en-US" sz="24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endParaRPr lang="en-US" sz="2400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1BE441A-64FE-4642-BD22-F4969E43C470}"/>
              </a:ext>
            </a:extLst>
          </p:cNvPr>
          <p:cNvSpPr txBox="1"/>
          <p:nvPr/>
        </p:nvSpPr>
        <p:spPr>
          <a:xfrm>
            <a:off x="304800" y="2057400"/>
            <a:ext cx="7543800" cy="12003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for (</a:t>
            </a:r>
            <a:r>
              <a:rPr lang="en-US" b="1" dirty="0" err="1">
                <a:solidFill>
                  <a:srgbClr val="FF0000"/>
                </a:solidFill>
              </a:rPr>
              <a:t>khởi_tạo</a:t>
            </a:r>
            <a:r>
              <a:rPr lang="en-US" b="1" dirty="0"/>
              <a:t>; </a:t>
            </a:r>
            <a:r>
              <a:rPr lang="en-US" b="1" dirty="0" smtClean="0"/>
              <a:t>   </a:t>
            </a:r>
            <a:r>
              <a:rPr lang="en-US" b="1" dirty="0" err="1" smtClean="0">
                <a:solidFill>
                  <a:srgbClr val="FF0000"/>
                </a:solidFill>
              </a:rPr>
              <a:t>điều_kiện</a:t>
            </a:r>
            <a:r>
              <a:rPr lang="en-US" b="1" dirty="0"/>
              <a:t>; </a:t>
            </a:r>
            <a:r>
              <a:rPr lang="en-US" b="1" dirty="0" smtClean="0"/>
              <a:t>   </a:t>
            </a:r>
            <a:r>
              <a:rPr lang="en-US" b="1" dirty="0" err="1" smtClean="0">
                <a:solidFill>
                  <a:srgbClr val="FF0000"/>
                </a:solidFill>
              </a:rPr>
              <a:t>tăng_giảm</a:t>
            </a:r>
            <a:r>
              <a:rPr lang="en-US" b="1" dirty="0"/>
              <a:t>) </a:t>
            </a:r>
            <a:endParaRPr lang="en-US" b="1" dirty="0" smtClean="0"/>
          </a:p>
          <a:p>
            <a:r>
              <a:rPr lang="en-US" b="1" dirty="0" smtClean="0"/>
              <a:t>{  </a:t>
            </a:r>
          </a:p>
          <a:p>
            <a:r>
              <a:rPr lang="en-US" b="1" dirty="0"/>
              <a:t> </a:t>
            </a:r>
            <a:r>
              <a:rPr lang="en-US" b="1" dirty="0" smtClean="0"/>
              <a:t>      // </a:t>
            </a:r>
            <a:r>
              <a:rPr lang="en-US" b="1" dirty="0"/>
              <a:t>Code </a:t>
            </a:r>
            <a:r>
              <a:rPr lang="en-US" b="1" dirty="0" err="1"/>
              <a:t>thi</a:t>
            </a:r>
            <a:r>
              <a:rPr lang="en-US" b="1" dirty="0"/>
              <a:t> </a:t>
            </a:r>
            <a:r>
              <a:rPr lang="en-US" b="1" dirty="0" err="1"/>
              <a:t>hành</a:t>
            </a:r>
            <a:r>
              <a:rPr lang="en-US" b="1" dirty="0"/>
              <a:t>; </a:t>
            </a:r>
            <a:endParaRPr lang="en-US" b="1" dirty="0" smtClean="0"/>
          </a:p>
          <a:p>
            <a:r>
              <a:rPr lang="en-US" b="1" dirty="0" smtClean="0"/>
              <a:t>}</a:t>
            </a:r>
            <a:endParaRPr lang="vi-VN" dirty="0"/>
          </a:p>
        </p:txBody>
      </p:sp>
      <p:sp>
        <p:nvSpPr>
          <p:cNvPr id="5" name="Oval 4"/>
          <p:cNvSpPr/>
          <p:nvPr/>
        </p:nvSpPr>
        <p:spPr>
          <a:xfrm>
            <a:off x="1219200" y="1600200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2895600" y="1600200"/>
            <a:ext cx="381000" cy="381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429000" y="2623058"/>
            <a:ext cx="381000" cy="381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4583502" y="1600200"/>
            <a:ext cx="381000" cy="381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5" idx="6"/>
            <a:endCxn id="7" idx="2"/>
          </p:cNvCxnSpPr>
          <p:nvPr/>
        </p:nvCxnSpPr>
        <p:spPr>
          <a:xfrm>
            <a:off x="1600200" y="1790700"/>
            <a:ext cx="1295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7" idx="4"/>
            <a:endCxn id="8" idx="1"/>
          </p:cNvCxnSpPr>
          <p:nvPr/>
        </p:nvCxnSpPr>
        <p:spPr>
          <a:xfrm>
            <a:off x="3086100" y="1981200"/>
            <a:ext cx="398696" cy="6976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8" idx="6"/>
            <a:endCxn id="9" idx="3"/>
          </p:cNvCxnSpPr>
          <p:nvPr/>
        </p:nvCxnSpPr>
        <p:spPr>
          <a:xfrm flipV="1">
            <a:off x="3810000" y="1925404"/>
            <a:ext cx="829298" cy="8881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9" idx="2"/>
            <a:endCxn id="7" idx="6"/>
          </p:cNvCxnSpPr>
          <p:nvPr/>
        </p:nvCxnSpPr>
        <p:spPr>
          <a:xfrm flipH="1">
            <a:off x="3276600" y="1790700"/>
            <a:ext cx="13069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7943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81000"/>
            <a:ext cx="7543800" cy="563563"/>
          </a:xfrm>
        </p:spPr>
        <p:txBody>
          <a:bodyPr/>
          <a:lstStyle/>
          <a:p>
            <a:r>
              <a:rPr lang="en-US" sz="24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endParaRPr lang="en-US" sz="2400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1BE441A-64FE-4642-BD22-F4969E43C470}"/>
              </a:ext>
            </a:extLst>
          </p:cNvPr>
          <p:cNvSpPr txBox="1"/>
          <p:nvPr/>
        </p:nvSpPr>
        <p:spPr>
          <a:xfrm>
            <a:off x="304800" y="2057400"/>
            <a:ext cx="7543800" cy="12003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for (</a:t>
            </a:r>
            <a:r>
              <a:rPr lang="en-US" b="1" dirty="0" err="1">
                <a:solidFill>
                  <a:srgbClr val="FF0000"/>
                </a:solidFill>
              </a:rPr>
              <a:t>khởi_tạo</a:t>
            </a:r>
            <a:r>
              <a:rPr lang="en-US" b="1" dirty="0"/>
              <a:t>; </a:t>
            </a:r>
            <a:r>
              <a:rPr lang="en-US" b="1" dirty="0" smtClean="0"/>
              <a:t>   </a:t>
            </a:r>
            <a:r>
              <a:rPr lang="en-US" b="1" dirty="0" err="1" smtClean="0">
                <a:solidFill>
                  <a:srgbClr val="FF0000"/>
                </a:solidFill>
              </a:rPr>
              <a:t>điều_kiện</a:t>
            </a:r>
            <a:r>
              <a:rPr lang="en-US" b="1" dirty="0"/>
              <a:t>; </a:t>
            </a:r>
            <a:r>
              <a:rPr lang="en-US" b="1" dirty="0" smtClean="0"/>
              <a:t>   </a:t>
            </a:r>
            <a:r>
              <a:rPr lang="en-US" b="1" dirty="0" err="1" smtClean="0">
                <a:solidFill>
                  <a:srgbClr val="FF0000"/>
                </a:solidFill>
              </a:rPr>
              <a:t>tăng_giảm</a:t>
            </a:r>
            <a:r>
              <a:rPr lang="en-US" b="1" dirty="0"/>
              <a:t>) </a:t>
            </a:r>
            <a:endParaRPr lang="en-US" b="1" dirty="0" smtClean="0"/>
          </a:p>
          <a:p>
            <a:r>
              <a:rPr lang="en-US" b="1" dirty="0" smtClean="0"/>
              <a:t>{  </a:t>
            </a:r>
          </a:p>
          <a:p>
            <a:r>
              <a:rPr lang="en-US" b="1" dirty="0"/>
              <a:t> </a:t>
            </a:r>
            <a:r>
              <a:rPr lang="en-US" b="1" dirty="0" smtClean="0"/>
              <a:t>      // </a:t>
            </a:r>
            <a:r>
              <a:rPr lang="en-US" b="1" dirty="0"/>
              <a:t>Code </a:t>
            </a:r>
            <a:r>
              <a:rPr lang="en-US" b="1" dirty="0" err="1"/>
              <a:t>thi</a:t>
            </a:r>
            <a:r>
              <a:rPr lang="en-US" b="1" dirty="0"/>
              <a:t> </a:t>
            </a:r>
            <a:r>
              <a:rPr lang="en-US" b="1" dirty="0" err="1"/>
              <a:t>hành</a:t>
            </a:r>
            <a:r>
              <a:rPr lang="en-US" b="1" dirty="0"/>
              <a:t>; </a:t>
            </a:r>
            <a:endParaRPr lang="en-US" b="1" dirty="0" smtClean="0"/>
          </a:p>
          <a:p>
            <a:r>
              <a:rPr lang="en-US" b="1" dirty="0" smtClean="0"/>
              <a:t>}</a:t>
            </a:r>
            <a:endParaRPr lang="vi-VN" dirty="0"/>
          </a:p>
        </p:txBody>
      </p:sp>
      <p:sp>
        <p:nvSpPr>
          <p:cNvPr id="5" name="Oval 4"/>
          <p:cNvSpPr/>
          <p:nvPr/>
        </p:nvSpPr>
        <p:spPr>
          <a:xfrm>
            <a:off x="1219200" y="1600200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2895600" y="1600200"/>
            <a:ext cx="381000" cy="381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429000" y="2623058"/>
            <a:ext cx="381000" cy="381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4583502" y="1600200"/>
            <a:ext cx="381000" cy="381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5" idx="6"/>
            <a:endCxn id="7" idx="2"/>
          </p:cNvCxnSpPr>
          <p:nvPr/>
        </p:nvCxnSpPr>
        <p:spPr>
          <a:xfrm>
            <a:off x="1600200" y="1790700"/>
            <a:ext cx="1295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7" idx="4"/>
            <a:endCxn id="8" idx="1"/>
          </p:cNvCxnSpPr>
          <p:nvPr/>
        </p:nvCxnSpPr>
        <p:spPr>
          <a:xfrm>
            <a:off x="3086100" y="1981200"/>
            <a:ext cx="398696" cy="6976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8" idx="6"/>
            <a:endCxn id="9" idx="3"/>
          </p:cNvCxnSpPr>
          <p:nvPr/>
        </p:nvCxnSpPr>
        <p:spPr>
          <a:xfrm flipV="1">
            <a:off x="3810000" y="1925404"/>
            <a:ext cx="829298" cy="8881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9" idx="2"/>
            <a:endCxn id="7" idx="6"/>
          </p:cNvCxnSpPr>
          <p:nvPr/>
        </p:nvCxnSpPr>
        <p:spPr>
          <a:xfrm flipH="1">
            <a:off x="3276600" y="1790700"/>
            <a:ext cx="13069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88539" y="3980022"/>
            <a:ext cx="7560061" cy="127727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SFMono-Regular"/>
              </a:rPr>
              <a:t>for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(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$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i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=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SFMono-Regular"/>
              </a:rPr>
              <a:t>1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$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i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&lt;=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SFMono-Regular"/>
              </a:rPr>
              <a:t>10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$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i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++)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{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000" dirty="0" smtClean="0">
                <a:solidFill>
                  <a:srgbClr val="000000"/>
                </a:solidFill>
                <a:latin typeface="SFMono-Regular"/>
              </a:rPr>
              <a:t>   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echo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8800"/>
                </a:solidFill>
                <a:effectLst/>
                <a:latin typeface="SFMono-Regular"/>
              </a:rPr>
              <a:t>"Vòng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8800"/>
                </a:solidFill>
                <a:effectLst/>
                <a:latin typeface="SFMono-Regular"/>
              </a:rPr>
              <a:t>lặp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8800"/>
                </a:solidFill>
                <a:effectLst/>
                <a:latin typeface="SFMono-Regular"/>
              </a:rPr>
              <a:t>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8800"/>
                </a:solidFill>
                <a:effectLst/>
                <a:latin typeface="SFMono-Regular"/>
              </a:rPr>
              <a:t>thứ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8800"/>
                </a:solidFill>
                <a:effectLst/>
                <a:latin typeface="SFMono-Regular"/>
              </a:rPr>
              <a:t> $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8800"/>
                </a:solidFill>
                <a:effectLst/>
                <a:latin typeface="SFMono-Regular"/>
              </a:rPr>
              <a:t>i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8800"/>
                </a:solidFill>
                <a:effectLst/>
                <a:latin typeface="SFMono-Regular"/>
              </a:rPr>
              <a:t>"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}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endParaRPr kumimoji="0" lang="en-US" altLang="en-US" sz="4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764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81000"/>
            <a:ext cx="7543800" cy="563563"/>
          </a:xfrm>
        </p:spPr>
        <p:txBody>
          <a:bodyPr/>
          <a:lstStyle/>
          <a:p>
            <a:r>
              <a:rPr lang="en-US" sz="24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while</a:t>
            </a:r>
            <a:endParaRPr lang="en-US" sz="2400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288539" y="1378622"/>
            <a:ext cx="7560061" cy="1769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SFMono-Regular"/>
              </a:rPr>
              <a:t>while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(</a:t>
            </a:r>
            <a:r>
              <a:rPr kumimoji="0" lang="en-US" altLang="en-US" sz="2800" b="0" i="0" u="none" strike="noStrike" cap="none" normalizeH="0" baseline="0" dirty="0" err="1" smtClean="0">
                <a:ln>
                  <a:noFill/>
                </a:ln>
                <a:solidFill>
                  <a:srgbClr val="FF0000"/>
                </a:solidFill>
                <a:effectLst/>
                <a:latin typeface="SFMono-Regular"/>
              </a:rPr>
              <a:t>điều_kiện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)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{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800" dirty="0">
                <a:solidFill>
                  <a:srgbClr val="FF0000"/>
                </a:solidFill>
                <a:latin typeface="SFMono-Regular"/>
              </a:rPr>
              <a:t> </a:t>
            </a:r>
            <a:r>
              <a:rPr lang="en-US" altLang="en-US" sz="2800" dirty="0" smtClean="0">
                <a:solidFill>
                  <a:srgbClr val="FF0000"/>
                </a:solidFill>
                <a:latin typeface="SFMono-Regular"/>
              </a:rPr>
              <a:t>    //</a:t>
            </a:r>
            <a:r>
              <a:rPr kumimoji="0" lang="en-US" altLang="en-US" sz="2800" b="0" i="0" u="none" strike="noStrike" cap="none" normalizeH="0" baseline="0" dirty="0" err="1" smtClean="0">
                <a:ln>
                  <a:noFill/>
                </a:ln>
                <a:solidFill>
                  <a:srgbClr val="FF0000"/>
                </a:solidFill>
                <a:effectLst/>
                <a:latin typeface="SFMono-Regular"/>
              </a:rPr>
              <a:t>khối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SFMono-Regular"/>
              </a:rPr>
              <a:t> </a:t>
            </a:r>
            <a:r>
              <a:rPr kumimoji="0" lang="en-US" altLang="en-US" sz="2800" b="0" i="0" u="none" strike="noStrike" cap="none" normalizeH="0" baseline="0" dirty="0" err="1" smtClean="0">
                <a:ln>
                  <a:noFill/>
                </a:ln>
                <a:solidFill>
                  <a:srgbClr val="FF0000"/>
                </a:solidFill>
                <a:effectLst/>
                <a:latin typeface="SFMono-Regular"/>
              </a:rPr>
              <a:t>lệnh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SFMono-Regular"/>
              </a:rPr>
              <a:t> </a:t>
            </a:r>
            <a:r>
              <a:rPr kumimoji="0" lang="en-US" altLang="en-US" sz="2800" b="0" i="0" u="none" strike="noStrike" cap="none" normalizeH="0" baseline="0" dirty="0" err="1" smtClean="0">
                <a:ln>
                  <a:noFill/>
                </a:ln>
                <a:solidFill>
                  <a:srgbClr val="FF0000"/>
                </a:solidFill>
                <a:effectLst/>
                <a:latin typeface="SFMono-Regular"/>
              </a:rPr>
              <a:t>thi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SFMono-Regular"/>
              </a:rPr>
              <a:t> </a:t>
            </a:r>
            <a:r>
              <a:rPr kumimoji="0" lang="en-US" altLang="en-US" sz="2800" b="0" i="0" u="none" strike="noStrike" cap="none" normalizeH="0" baseline="0" dirty="0" err="1" smtClean="0">
                <a:ln>
                  <a:noFill/>
                </a:ln>
                <a:solidFill>
                  <a:srgbClr val="FF0000"/>
                </a:solidFill>
                <a:effectLst/>
                <a:latin typeface="SFMono-Regular"/>
              </a:rPr>
              <a:t>hành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SFMono-Regular"/>
              </a:rPr>
              <a:t>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800" dirty="0" smtClean="0">
                <a:solidFill>
                  <a:srgbClr val="666600"/>
                </a:solidFill>
                <a:latin typeface="SFMono-Regular"/>
              </a:rPr>
              <a:t>}</a:t>
            </a:r>
            <a:endParaRPr kumimoji="0" lang="en-US" altLang="en-US" sz="5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288539" y="3553599"/>
            <a:ext cx="7560061" cy="152349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$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i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=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SFMono-Regular"/>
              </a:rPr>
              <a:t>1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;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SFMono-Regular"/>
              </a:rPr>
              <a:t>while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(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$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i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&lt;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SFMono-Regular"/>
              </a:rPr>
              <a:t>5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)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{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000000"/>
                </a:solidFill>
                <a:latin typeface="SFMono-Regular"/>
              </a:rPr>
              <a:t> </a:t>
            </a:r>
            <a:r>
              <a:rPr lang="en-US" altLang="en-US" sz="1600" dirty="0" smtClean="0">
                <a:solidFill>
                  <a:srgbClr val="000000"/>
                </a:solidFill>
                <a:latin typeface="SFMono-Regular"/>
              </a:rPr>
              <a:t>    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echo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8800"/>
                </a:solidFill>
                <a:effectLst/>
                <a:latin typeface="SFMono-Regular"/>
              </a:rPr>
              <a:t>"Giá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8800"/>
                </a:solidFill>
                <a:effectLst/>
                <a:latin typeface="SFMono-Regular"/>
              </a:rPr>
              <a:t>trị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8800"/>
                </a:solidFill>
                <a:effectLst/>
                <a:latin typeface="SFMono-Regular"/>
              </a:rPr>
              <a:t>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8800"/>
                </a:solidFill>
                <a:effectLst/>
                <a:latin typeface="SFMono-Regular"/>
              </a:rPr>
              <a:t>là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8800"/>
                </a:solidFill>
                <a:effectLst/>
                <a:latin typeface="SFMono-Regular"/>
              </a:rPr>
              <a:t> $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8800"/>
                </a:solidFill>
                <a:effectLst/>
                <a:latin typeface="SFMono-Regular"/>
              </a:rPr>
              <a:t>i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8800"/>
                </a:solidFill>
                <a:effectLst/>
                <a:latin typeface="SFMono-Regular"/>
              </a:rPr>
              <a:t>"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,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PHP_EOL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;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000000"/>
                </a:solidFill>
                <a:latin typeface="SFMono-Regular"/>
              </a:rPr>
              <a:t> </a:t>
            </a:r>
            <a:r>
              <a:rPr lang="en-US" altLang="en-US" sz="1600" dirty="0" smtClean="0">
                <a:solidFill>
                  <a:srgbClr val="000000"/>
                </a:solidFill>
                <a:latin typeface="SFMono-Regular"/>
              </a:rPr>
              <a:t>    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$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i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++;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}</a:t>
            </a:r>
            <a:endParaRPr kumimoji="0" lang="en-US" altLang="en-US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742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81000"/>
            <a:ext cx="7543800" cy="563563"/>
          </a:xfrm>
        </p:spPr>
        <p:txBody>
          <a:bodyPr/>
          <a:lstStyle/>
          <a:p>
            <a:r>
              <a:rPr lang="en-US" sz="24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… while</a:t>
            </a:r>
            <a:endParaRPr lang="en-US" sz="2400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311399" y="1648598"/>
            <a:ext cx="7560061" cy="14927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SFMono-Regular"/>
              </a:rPr>
              <a:t>do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{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000000"/>
                </a:solidFill>
                <a:latin typeface="SFMono-Regular"/>
              </a:rPr>
              <a:t> </a:t>
            </a:r>
            <a:r>
              <a:rPr lang="en-US" altLang="en-US" dirty="0" smtClean="0">
                <a:solidFill>
                  <a:srgbClr val="000000"/>
                </a:solidFill>
                <a:latin typeface="SFMono-Regular"/>
              </a:rPr>
              <a:t>     </a:t>
            </a:r>
            <a:r>
              <a:rPr lang="en-US" altLang="en-US" dirty="0" smtClean="0">
                <a:solidFill>
                  <a:srgbClr val="FF0000"/>
                </a:solidFill>
                <a:latin typeface="SFMono-Regular"/>
              </a:rPr>
              <a:t>//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FF0000"/>
                </a:solidFill>
                <a:effectLst/>
                <a:latin typeface="SFMono-Regular"/>
              </a:rPr>
              <a:t>khối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SFMono-Regular"/>
              </a:rPr>
              <a:t>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FF0000"/>
                </a:solidFill>
                <a:effectLst/>
                <a:latin typeface="SFMono-Regular"/>
              </a:rPr>
              <a:t>lệnh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SFMono-Regular"/>
              </a:rPr>
              <a:t>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FF0000"/>
                </a:solidFill>
                <a:effectLst/>
                <a:latin typeface="SFMono-Regular"/>
              </a:rPr>
              <a:t>thi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SFMono-Regular"/>
              </a:rPr>
              <a:t>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FF0000"/>
                </a:solidFill>
                <a:effectLst/>
                <a:latin typeface="SFMono-Regular"/>
              </a:rPr>
              <a:t>hành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;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 smtClean="0">
                <a:solidFill>
                  <a:srgbClr val="000000"/>
                </a:solidFill>
                <a:latin typeface="SFMono-Regular"/>
              </a:rPr>
              <a:t>}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SFMono-Regular"/>
              </a:rPr>
              <a:t>while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(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FF0000"/>
                </a:solidFill>
                <a:effectLst/>
                <a:latin typeface="SFMono-Regular"/>
              </a:rPr>
              <a:t>điều_kiện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);</a:t>
            </a:r>
            <a:endParaRPr kumimoji="0" lang="en-US" altLang="en-US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11399" y="3657600"/>
            <a:ext cx="7429500" cy="133882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$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i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=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SFMono-Regular"/>
              </a:rPr>
              <a:t>2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SFMono-Regular"/>
              </a:rPr>
              <a:t>do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{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400" dirty="0">
                <a:solidFill>
                  <a:srgbClr val="000000"/>
                </a:solidFill>
                <a:latin typeface="SFMono-Regular"/>
              </a:rPr>
              <a:t> </a:t>
            </a:r>
            <a:r>
              <a:rPr lang="en-US" altLang="en-US" sz="1400" dirty="0" smtClean="0">
                <a:solidFill>
                  <a:srgbClr val="000000"/>
                </a:solidFill>
                <a:latin typeface="SFMono-Regular"/>
              </a:rPr>
              <a:t>    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echo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8800"/>
                </a:solidFill>
                <a:effectLst/>
                <a:latin typeface="SFMono-Regular"/>
              </a:rPr>
              <a:t>"Số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008800"/>
                </a:solidFill>
                <a:effectLst/>
                <a:latin typeface="SFMono-Regular"/>
              </a:rPr>
              <a:t>là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8800"/>
                </a:solidFill>
                <a:effectLst/>
                <a:latin typeface="SFMono-Regular"/>
              </a:rPr>
              <a:t> 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.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$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i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,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PHP_EOL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400" dirty="0">
                <a:solidFill>
                  <a:srgbClr val="000000"/>
                </a:solidFill>
                <a:latin typeface="SFMono-Regular"/>
              </a:rPr>
              <a:t> </a:t>
            </a:r>
            <a:r>
              <a:rPr lang="en-US" altLang="en-US" sz="1400" dirty="0" smtClean="0">
                <a:solidFill>
                  <a:srgbClr val="000000"/>
                </a:solidFill>
                <a:latin typeface="SFMono-Regular"/>
              </a:rPr>
              <a:t>    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$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i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++;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}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SFMono-Regular"/>
              </a:rPr>
              <a:t>while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(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$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i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&lt;=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SFMono-Regular"/>
              </a:rPr>
              <a:t>5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);</a:t>
            </a:r>
            <a:endParaRPr kumimoji="0" lang="en-US" altLang="en-US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2117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81000"/>
            <a:ext cx="7543800" cy="563563"/>
          </a:xfrm>
        </p:spPr>
        <p:txBody>
          <a:bodyPr/>
          <a:lstStyle/>
          <a:p>
            <a:r>
              <a:rPr lang="en-US" sz="24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break </a:t>
            </a:r>
            <a:r>
              <a:rPr lang="en-US" sz="2400" dirty="0" err="1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4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continue</a:t>
            </a:r>
            <a:endParaRPr lang="en-US" sz="2400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57200" y="1905000"/>
            <a:ext cx="6819900" cy="176971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/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SFMono-Regular"/>
              </a:rPr>
              <a:t>for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(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$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=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SFMono-Regular"/>
              </a:rPr>
              <a:t>0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;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$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&lt;=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SFMono-Regular"/>
              </a:rPr>
              <a:t>50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;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$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++)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{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000000"/>
                </a:solidFill>
                <a:latin typeface="SFMono-Regular"/>
              </a:rPr>
              <a:t> </a:t>
            </a:r>
            <a:r>
              <a:rPr lang="en-US" altLang="en-US" dirty="0" smtClean="0">
                <a:solidFill>
                  <a:srgbClr val="000000"/>
                </a:solidFill>
                <a:latin typeface="SFMono-Regular"/>
              </a:rPr>
              <a:t>    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echo $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;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000000"/>
                </a:solidFill>
                <a:latin typeface="SFMono-Regular"/>
              </a:rPr>
              <a:t> </a:t>
            </a:r>
            <a:r>
              <a:rPr lang="en-US" altLang="en-US" dirty="0" smtClean="0">
                <a:solidFill>
                  <a:srgbClr val="000000"/>
                </a:solidFill>
                <a:latin typeface="SFMono-Regular"/>
              </a:rPr>
              <a:t>    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SFMono-Regular"/>
              </a:rPr>
              <a:t>if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(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$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==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SFMono-Regular"/>
              </a:rPr>
              <a:t>5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)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SFMono-Regular"/>
              </a:rPr>
              <a:t>break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;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 </a:t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</a:br>
            <a:r>
              <a:rPr lang="en-US" altLang="en-US" dirty="0" smtClean="0">
                <a:solidFill>
                  <a:srgbClr val="666600"/>
                </a:solidFill>
                <a:latin typeface="SFMono-Regular"/>
              </a:rPr>
              <a:t>}</a:t>
            </a:r>
            <a:endParaRPr kumimoji="0" lang="en-US" altLang="en-US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8652" y="1447800"/>
            <a:ext cx="5767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Trong </a:t>
            </a:r>
            <a:r>
              <a:rPr lang="en-US" dirty="0" err="1" smtClean="0"/>
              <a:t>vòng</a:t>
            </a:r>
            <a:r>
              <a:rPr lang="en-US" dirty="0" smtClean="0"/>
              <a:t> </a:t>
            </a:r>
            <a:r>
              <a:rPr lang="en-US" dirty="0" err="1" smtClean="0"/>
              <a:t>lặp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gặp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rgbClr val="FF0000"/>
                </a:solidFill>
              </a:rPr>
              <a:t>break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/>
              <a:t>thì</a:t>
            </a:r>
            <a:r>
              <a:rPr lang="en-US" dirty="0" smtClean="0"/>
              <a:t> </a:t>
            </a:r>
            <a:r>
              <a:rPr lang="en-US" dirty="0" err="1" smtClean="0"/>
              <a:t>thoát</a:t>
            </a:r>
            <a:r>
              <a:rPr lang="en-US" dirty="0" smtClean="0"/>
              <a:t> </a:t>
            </a:r>
            <a:r>
              <a:rPr lang="en-US" dirty="0" err="1" smtClean="0"/>
              <a:t>lặp</a:t>
            </a:r>
            <a:r>
              <a:rPr lang="en-US" dirty="0" smtClean="0"/>
              <a:t> </a:t>
            </a:r>
            <a:r>
              <a:rPr lang="en-US" dirty="0" err="1" smtClean="0"/>
              <a:t>ngay</a:t>
            </a:r>
            <a:r>
              <a:rPr lang="en-US" dirty="0" smtClean="0"/>
              <a:t> </a:t>
            </a:r>
            <a:r>
              <a:rPr lang="en-US" dirty="0" err="1" smtClean="0"/>
              <a:t>lập</a:t>
            </a:r>
            <a:r>
              <a:rPr lang="en-US" dirty="0" smtClean="0"/>
              <a:t> </a:t>
            </a:r>
            <a:r>
              <a:rPr lang="en-US" dirty="0" err="1" smtClean="0"/>
              <a:t>tức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28652" y="3762583"/>
            <a:ext cx="6610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Trong </a:t>
            </a:r>
            <a:r>
              <a:rPr lang="en-US" dirty="0" err="1" smtClean="0"/>
              <a:t>vòng</a:t>
            </a:r>
            <a:r>
              <a:rPr lang="en-US" dirty="0" smtClean="0"/>
              <a:t> </a:t>
            </a:r>
            <a:r>
              <a:rPr lang="en-US" dirty="0" err="1" smtClean="0"/>
              <a:t>lặp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gặp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rgbClr val="FF0000"/>
                </a:solidFill>
              </a:rPr>
              <a:t>continue </a:t>
            </a:r>
            <a:r>
              <a:rPr lang="en-US" dirty="0" err="1" smtClean="0"/>
              <a:t>thì</a:t>
            </a:r>
            <a:r>
              <a:rPr lang="en-US" dirty="0" smtClean="0"/>
              <a:t> </a:t>
            </a:r>
            <a:r>
              <a:rPr lang="en-US" dirty="0" err="1" smtClean="0"/>
              <a:t>nhảy</a:t>
            </a:r>
            <a:r>
              <a:rPr lang="en-US" dirty="0" smtClean="0"/>
              <a:t> </a:t>
            </a:r>
            <a:r>
              <a:rPr lang="en-US" dirty="0" err="1" smtClean="0"/>
              <a:t>đến</a:t>
            </a:r>
            <a:r>
              <a:rPr lang="en-US" dirty="0" smtClean="0"/>
              <a:t> </a:t>
            </a:r>
            <a:r>
              <a:rPr lang="en-US" dirty="0" err="1" smtClean="0"/>
              <a:t>đợt</a:t>
            </a:r>
            <a:r>
              <a:rPr lang="en-US" dirty="0" smtClean="0"/>
              <a:t> </a:t>
            </a:r>
            <a:r>
              <a:rPr lang="en-US" dirty="0" err="1" smtClean="0"/>
              <a:t>lặp</a:t>
            </a:r>
            <a:r>
              <a:rPr lang="en-US" dirty="0" smtClean="0"/>
              <a:t> </a:t>
            </a:r>
            <a:r>
              <a:rPr lang="en-US" dirty="0" err="1" smtClean="0"/>
              <a:t>tiếp</a:t>
            </a:r>
            <a:r>
              <a:rPr lang="en-US" dirty="0" smtClean="0"/>
              <a:t> </a:t>
            </a:r>
            <a:r>
              <a:rPr lang="en-US" dirty="0" err="1" smtClean="0"/>
              <a:t>theo</a:t>
            </a:r>
            <a:endParaRPr lang="en-US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533400" y="4175122"/>
            <a:ext cx="6743700" cy="170816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/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rgbClr val="000088"/>
              </a:solidFill>
              <a:effectLst/>
              <a:latin typeface="SFMono-Regular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SFMono-Regular"/>
              </a:rPr>
              <a:t>for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(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$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=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SFMono-Regular"/>
              </a:rPr>
              <a:t>0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;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$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&lt;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SFMono-Regular"/>
              </a:rPr>
              <a:t>10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;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$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++)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{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000000"/>
                </a:solidFill>
                <a:latin typeface="SFMono-Regular"/>
              </a:rPr>
              <a:t> </a:t>
            </a:r>
            <a:r>
              <a:rPr lang="en-US" altLang="en-US" dirty="0" smtClean="0">
                <a:solidFill>
                  <a:srgbClr val="000000"/>
                </a:solidFill>
                <a:latin typeface="SFMono-Regular"/>
              </a:rPr>
              <a:t>    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SFMono-Regular"/>
              </a:rPr>
              <a:t>if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(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$i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%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SFMono-Regular"/>
              </a:rPr>
              <a:t>2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==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SFMono-Regular"/>
              </a:rPr>
              <a:t>0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)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SFMono-Regular"/>
              </a:rPr>
              <a:t>continue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;</a:t>
            </a:r>
            <a:endParaRPr lang="en-US" altLang="en-US" dirty="0">
              <a:solidFill>
                <a:srgbClr val="000000"/>
              </a:solidFill>
              <a:latin typeface="SFMono-Regular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    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echo $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i</a:t>
            </a:r>
            <a:r>
              <a:rPr lang="en-US" altLang="en-US" dirty="0" smtClean="0">
                <a:solidFill>
                  <a:srgbClr val="000000"/>
                </a:solidFill>
                <a:latin typeface="SFMono-Regular"/>
              </a:rPr>
              <a:t>, PHP_EOL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;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SFMono-Regular"/>
              </a:rPr>
              <a:t>}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FMono-Regular"/>
              </a:rPr>
              <a:t> </a:t>
            </a:r>
            <a:endParaRPr kumimoji="0" lang="en-US" altLang="en-US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7367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mple">
  <a:themeElements>
    <a:clrScheme name="sample 3">
      <a:dk1>
        <a:srgbClr val="003366"/>
      </a:dk1>
      <a:lt1>
        <a:srgbClr val="FFFFFF"/>
      </a:lt1>
      <a:dk2>
        <a:srgbClr val="5086C2"/>
      </a:dk2>
      <a:lt2>
        <a:srgbClr val="C0C0C0"/>
      </a:lt2>
      <a:accent1>
        <a:srgbClr val="DE8848"/>
      </a:accent1>
      <a:accent2>
        <a:srgbClr val="85BA54"/>
      </a:accent2>
      <a:accent3>
        <a:srgbClr val="FFFFFF"/>
      </a:accent3>
      <a:accent4>
        <a:srgbClr val="002A56"/>
      </a:accent4>
      <a:accent5>
        <a:srgbClr val="ECC3B1"/>
      </a:accent5>
      <a:accent6>
        <a:srgbClr val="78A84B"/>
      </a:accent6>
      <a:hlink>
        <a:srgbClr val="4C59D2"/>
      </a:hlink>
      <a:folHlink>
        <a:srgbClr val="A0B5C4"/>
      </a:folHlink>
    </a:clrScheme>
    <a:fontScheme name="sample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sample 1">
        <a:dk1>
          <a:srgbClr val="48806B"/>
        </a:dk1>
        <a:lt1>
          <a:srgbClr val="FFFFFF"/>
        </a:lt1>
        <a:dk2>
          <a:srgbClr val="77956D"/>
        </a:dk2>
        <a:lt2>
          <a:srgbClr val="C0C0C0"/>
        </a:lt2>
        <a:accent1>
          <a:srgbClr val="6BB9C3"/>
        </a:accent1>
        <a:accent2>
          <a:srgbClr val="E7BA15"/>
        </a:accent2>
        <a:accent3>
          <a:srgbClr val="FFFFFF"/>
        </a:accent3>
        <a:accent4>
          <a:srgbClr val="3C6C5A"/>
        </a:accent4>
        <a:accent5>
          <a:srgbClr val="BAD9DE"/>
        </a:accent5>
        <a:accent6>
          <a:srgbClr val="D1A812"/>
        </a:accent6>
        <a:hlink>
          <a:srgbClr val="76C14D"/>
        </a:hlink>
        <a:folHlink>
          <a:srgbClr val="B0C2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 2">
        <a:dk1>
          <a:srgbClr val="5F5F5F"/>
        </a:dk1>
        <a:lt1>
          <a:srgbClr val="FFFFFF"/>
        </a:lt1>
        <a:dk2>
          <a:srgbClr val="8D8D8D"/>
        </a:dk2>
        <a:lt2>
          <a:srgbClr val="C0C0C0"/>
        </a:lt2>
        <a:accent1>
          <a:srgbClr val="8EC072"/>
        </a:accent1>
        <a:accent2>
          <a:srgbClr val="5DB8CD"/>
        </a:accent2>
        <a:accent3>
          <a:srgbClr val="FFFFFF"/>
        </a:accent3>
        <a:accent4>
          <a:srgbClr val="505050"/>
        </a:accent4>
        <a:accent5>
          <a:srgbClr val="C6DCBC"/>
        </a:accent5>
        <a:accent6>
          <a:srgbClr val="53A6BA"/>
        </a:accent6>
        <a:hlink>
          <a:srgbClr val="D68B40"/>
        </a:hlink>
        <a:folHlink>
          <a:srgbClr val="D5D17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 3">
        <a:dk1>
          <a:srgbClr val="003366"/>
        </a:dk1>
        <a:lt1>
          <a:srgbClr val="FFFFFF"/>
        </a:lt1>
        <a:dk2>
          <a:srgbClr val="5086C2"/>
        </a:dk2>
        <a:lt2>
          <a:srgbClr val="C0C0C0"/>
        </a:lt2>
        <a:accent1>
          <a:srgbClr val="DE8848"/>
        </a:accent1>
        <a:accent2>
          <a:srgbClr val="85BA54"/>
        </a:accent2>
        <a:accent3>
          <a:srgbClr val="FFFFFF"/>
        </a:accent3>
        <a:accent4>
          <a:srgbClr val="002A56"/>
        </a:accent4>
        <a:accent5>
          <a:srgbClr val="ECC3B1"/>
        </a:accent5>
        <a:accent6>
          <a:srgbClr val="78A84B"/>
        </a:accent6>
        <a:hlink>
          <a:srgbClr val="4C59D2"/>
        </a:hlink>
        <a:folHlink>
          <a:srgbClr val="A0B5C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ontrol xmlns="http://schemas.microsoft.com/VisualStudio/2011/storyboarding/control">
  <Id Name="89e0dc80-c78b-4d76-be4b-279866ed85aa" Revision="1" Stencil="System.MyShapes" StencilVersion="1.0"/>
</Control>
</file>

<file path=customXml/item2.xml><?xml version="1.0" encoding="utf-8"?>
<Control xmlns="http://schemas.microsoft.com/VisualStudio/2011/storyboarding/control">
  <Id Name="System.Storyboarding.Common.MousePointer" Revision="1" Stencil="System.Storyboarding.Common" StencilVersion="0.1"/>
</Control>
</file>

<file path=customXml/itemProps1.xml><?xml version="1.0" encoding="utf-8"?>
<ds:datastoreItem xmlns:ds="http://schemas.openxmlformats.org/officeDocument/2006/customXml" ds:itemID="{D521C2AB-FBD3-48C0-9D71-C3A4FA9FC929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C6AAFD49-57CF-4BD7-BA0A-0726CEE737CE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7200558</Template>
  <TotalTime>7842</TotalTime>
  <Words>358</Words>
  <Application>Microsoft Office PowerPoint</Application>
  <PresentationFormat>On-screen Show (4:3)</PresentationFormat>
  <Paragraphs>106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SFMono-Regular</vt:lpstr>
      <vt:lpstr>Verdana</vt:lpstr>
      <vt:lpstr>Wingdings</vt:lpstr>
      <vt:lpstr>sample</vt:lpstr>
      <vt:lpstr>LẬP TRÌNH CƠ BẢN PHP</vt:lpstr>
      <vt:lpstr>IF ĐƠN GIẢN</vt:lpstr>
      <vt:lpstr>IF ĐẦY ĐỦ</vt:lpstr>
      <vt:lpstr>SWITCH CASE</vt:lpstr>
      <vt:lpstr>FOR</vt:lpstr>
      <vt:lpstr>FOR</vt:lpstr>
      <vt:lpstr>while</vt:lpstr>
      <vt:lpstr>do … while</vt:lpstr>
      <vt:lpstr>break và continue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</dc:title>
  <dc:creator>Thu Xuan</dc:creator>
  <cp:lastModifiedBy>Thu Xuan</cp:lastModifiedBy>
  <cp:revision>1467</cp:revision>
  <dcterms:created xsi:type="dcterms:W3CDTF">2013-12-10T14:14:06Z</dcterms:created>
  <dcterms:modified xsi:type="dcterms:W3CDTF">2019-08-22T05:51:58Z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